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tserrat Classic Bold" panose="020B0604020202020204" charset="0"/>
      <p:regular r:id="rId18"/>
    </p:embeddedFont>
    <p:embeddedFont>
      <p:font typeface="Montserrat Light Bold" panose="020B0604020202020204" charset="0"/>
      <p:regular r:id="rId19"/>
    </p:embeddedFont>
    <p:embeddedFont>
      <p:font typeface="Montserrat Light" panose="020B0604020202020204" charset="0"/>
      <p:regular r:id="rId20"/>
    </p:embeddedFont>
    <p:embeddedFont>
      <p:font typeface="Archivo Black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835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eg>
</file>

<file path=ppt/media/image10.png>
</file>

<file path=ppt/media/image10.svg>
</file>

<file path=ppt/media/image11.jpeg>
</file>

<file path=ppt/media/image12.png>
</file>

<file path=ppt/media/image12.svg>
</file>

<file path=ppt/media/image13.png>
</file>

<file path=ppt/media/image14.png>
</file>

<file path=ppt/media/image15.png>
</file>

<file path=ppt/media/image15.svg>
</file>

<file path=ppt/media/image16.png>
</file>

<file path=ppt/media/image17.png>
</file>

<file path=ppt/media/image17.svg>
</file>

<file path=ppt/media/image18.png>
</file>

<file path=ppt/media/image19.png>
</file>

<file path=ppt/media/image2.png>
</file>

<file path=ppt/media/image20.png>
</file>

<file path=ppt/media/image20.sv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svg"/><Relationship Id="rId5" Type="http://schemas.openxmlformats.org/officeDocument/2006/relationships/image" Target="../media/image12.png"/><Relationship Id="rId4" Type="http://schemas.openxmlformats.org/officeDocument/2006/relationships/image" Target="../media/image11.jpe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b="-18555"/>
            </a:stretch>
          </a:blipFill>
        </p:spPr>
      </p:sp>
      <p:sp>
        <p:nvSpPr>
          <p:cNvPr id="3" name="Freeform 3"/>
          <p:cNvSpPr/>
          <p:nvPr/>
        </p:nvSpPr>
        <p:spPr>
          <a:xfrm rot="-4521330">
            <a:off x="4522202" y="1734737"/>
            <a:ext cx="14167639" cy="7119239"/>
          </a:xfrm>
          <a:custGeom>
            <a:avLst/>
            <a:gdLst/>
            <a:ahLst/>
            <a:cxnLst/>
            <a:rect l="l" t="t" r="r" b="b"/>
            <a:pathLst>
              <a:path w="14167639" h="7119239">
                <a:moveTo>
                  <a:pt x="0" y="0"/>
                </a:moveTo>
                <a:lnTo>
                  <a:pt x="14167639" y="0"/>
                </a:lnTo>
                <a:lnTo>
                  <a:pt x="14167639" y="7119238"/>
                </a:lnTo>
                <a:lnTo>
                  <a:pt x="0" y="7119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-2327287" y="0"/>
            <a:ext cx="8698393" cy="10400373"/>
            <a:chOff x="0" y="0"/>
            <a:chExt cx="8603361" cy="10286746"/>
          </a:xfrm>
        </p:grpSpPr>
        <p:sp>
          <p:nvSpPr>
            <p:cNvPr id="5" name="Freeform 5"/>
            <p:cNvSpPr/>
            <p:nvPr/>
          </p:nvSpPr>
          <p:spPr>
            <a:xfrm>
              <a:off x="-2794" y="-128"/>
              <a:ext cx="8606155" cy="10286874"/>
            </a:xfrm>
            <a:custGeom>
              <a:avLst/>
              <a:gdLst/>
              <a:ahLst/>
              <a:cxnLst/>
              <a:rect l="l" t="t" r="r" b="b"/>
              <a:pathLst>
                <a:path w="8606155" h="10286874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4"/>
              <a:stretch>
                <a:fillRect l="-46659" r="-46659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2790557" y="3349077"/>
            <a:ext cx="13147190" cy="3588846"/>
            <a:chOff x="0" y="0"/>
            <a:chExt cx="3462634" cy="94521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462634" cy="945211"/>
            </a:xfrm>
            <a:custGeom>
              <a:avLst/>
              <a:gdLst/>
              <a:ahLst/>
              <a:cxnLst/>
              <a:rect l="l" t="t" r="r" b="b"/>
              <a:pathLst>
                <a:path w="3462634" h="945211">
                  <a:moveTo>
                    <a:pt x="0" y="0"/>
                  </a:moveTo>
                  <a:lnTo>
                    <a:pt x="3462634" y="0"/>
                  </a:lnTo>
                  <a:lnTo>
                    <a:pt x="3462634" y="945211"/>
                  </a:lnTo>
                  <a:lnTo>
                    <a:pt x="0" y="945211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3462634" cy="9642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4191521" y="6937923"/>
            <a:ext cx="9904959" cy="680751"/>
          </a:xfrm>
          <a:custGeom>
            <a:avLst/>
            <a:gdLst/>
            <a:ahLst/>
            <a:cxnLst/>
            <a:rect l="l" t="t" r="r" b="b"/>
            <a:pathLst>
              <a:path w="9904959" h="680751">
                <a:moveTo>
                  <a:pt x="0" y="0"/>
                </a:moveTo>
                <a:lnTo>
                  <a:pt x="9904958" y="0"/>
                </a:lnTo>
                <a:lnTo>
                  <a:pt x="9904958" y="680752"/>
                </a:lnTo>
                <a:lnTo>
                  <a:pt x="0" y="6807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87363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440812" y="3320359"/>
            <a:ext cx="13846679" cy="3617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91"/>
              </a:lnSpc>
            </a:pPr>
            <a:r>
              <a:rPr lang="en-US" sz="10501" spc="147">
                <a:solidFill>
                  <a:srgbClr val="040506"/>
                </a:solidFill>
                <a:latin typeface="Archivo Black"/>
              </a:rPr>
              <a:t>FACEBOOK</a:t>
            </a:r>
          </a:p>
          <a:p>
            <a:pPr algn="ctr">
              <a:lnSpc>
                <a:spcPts val="14491"/>
              </a:lnSpc>
            </a:pPr>
            <a:r>
              <a:rPr lang="en-US" sz="10501" spc="147">
                <a:solidFill>
                  <a:srgbClr val="040506"/>
                </a:solidFill>
                <a:latin typeface="Archivo Black"/>
              </a:rPr>
              <a:t>API</a:t>
            </a:r>
          </a:p>
        </p:txBody>
      </p:sp>
      <p:sp>
        <p:nvSpPr>
          <p:cNvPr id="11" name="Freeform 11"/>
          <p:cNvSpPr/>
          <p:nvPr/>
        </p:nvSpPr>
        <p:spPr>
          <a:xfrm>
            <a:off x="6801180" y="459909"/>
            <a:ext cx="5125942" cy="2889167"/>
          </a:xfrm>
          <a:custGeom>
            <a:avLst/>
            <a:gdLst/>
            <a:ahLst/>
            <a:cxnLst/>
            <a:rect l="l" t="t" r="r" b="b"/>
            <a:pathLst>
              <a:path w="5125942" h="2889167">
                <a:moveTo>
                  <a:pt x="0" y="0"/>
                </a:moveTo>
                <a:lnTo>
                  <a:pt x="5125943" y="0"/>
                </a:lnTo>
                <a:lnTo>
                  <a:pt x="5125943" y="2889168"/>
                </a:lnTo>
                <a:lnTo>
                  <a:pt x="0" y="288916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265095" y="3131481"/>
            <a:ext cx="7514394" cy="3444097"/>
          </a:xfrm>
          <a:custGeom>
            <a:avLst/>
            <a:gdLst/>
            <a:ahLst/>
            <a:cxnLst/>
            <a:rect l="l" t="t" r="r" b="b"/>
            <a:pathLst>
              <a:path w="7514394" h="3444097">
                <a:moveTo>
                  <a:pt x="0" y="0"/>
                </a:moveTo>
                <a:lnTo>
                  <a:pt x="7514394" y="0"/>
                </a:lnTo>
                <a:lnTo>
                  <a:pt x="7514394" y="3444098"/>
                </a:lnTo>
                <a:lnTo>
                  <a:pt x="0" y="34440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13323" y="1310677"/>
            <a:ext cx="11303544" cy="898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91"/>
              </a:lnSpc>
              <a:spcBef>
                <a:spcPct val="0"/>
              </a:spcBef>
            </a:pPr>
            <a:r>
              <a:rPr lang="en-US" sz="5283" spc="184">
                <a:solidFill>
                  <a:srgbClr val="010101"/>
                </a:solidFill>
                <a:latin typeface="Archivo Black"/>
              </a:rPr>
              <a:t>5.LIKE FUNCTIONALITY: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13323" y="3083856"/>
            <a:ext cx="4950833" cy="137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9"/>
              </a:lnSpc>
            </a:pPr>
            <a:endParaRPr dirty="0"/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Like or unlike a post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Retrieve the list of likes for a post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713291" y="3387593"/>
            <a:ext cx="6325465" cy="4127366"/>
          </a:xfrm>
          <a:custGeom>
            <a:avLst/>
            <a:gdLst/>
            <a:ahLst/>
            <a:cxnLst/>
            <a:rect l="l" t="t" r="r" b="b"/>
            <a:pathLst>
              <a:path w="6325465" h="4127366">
                <a:moveTo>
                  <a:pt x="0" y="0"/>
                </a:moveTo>
                <a:lnTo>
                  <a:pt x="6325465" y="0"/>
                </a:lnTo>
                <a:lnTo>
                  <a:pt x="6325465" y="4127366"/>
                </a:lnTo>
                <a:lnTo>
                  <a:pt x="0" y="41273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13323" y="1310677"/>
            <a:ext cx="12199936" cy="898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91"/>
              </a:lnSpc>
              <a:spcBef>
                <a:spcPct val="0"/>
              </a:spcBef>
            </a:pPr>
            <a:r>
              <a:rPr lang="en-US" sz="5283" spc="184">
                <a:solidFill>
                  <a:srgbClr val="010101"/>
                </a:solidFill>
                <a:latin typeface="Archivo Black"/>
              </a:rPr>
              <a:t>6.FRIENDSHIP MANAGEMENT: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13323" y="3083856"/>
            <a:ext cx="4950833" cy="2402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9"/>
              </a:lnSpc>
            </a:pPr>
            <a:endParaRPr dirty="0"/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Send a friend request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Accept or decline a friend request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Retrieve the list of friends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Remove a friend</a:t>
            </a:r>
          </a:p>
          <a:p>
            <a:pPr algn="l">
              <a:lnSpc>
                <a:spcPts val="2739"/>
              </a:lnSpc>
            </a:pPr>
            <a:endParaRPr lang="en-US" sz="1985" spc="194" dirty="0">
              <a:solidFill>
                <a:srgbClr val="000000"/>
              </a:solidFill>
              <a:latin typeface="Montserrat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-14008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1753" y="822668"/>
            <a:ext cx="11527953" cy="1898828"/>
            <a:chOff x="0" y="0"/>
            <a:chExt cx="1876002" cy="2188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76002" cy="218865"/>
            </a:xfrm>
            <a:custGeom>
              <a:avLst/>
              <a:gdLst/>
              <a:ahLst/>
              <a:cxnLst/>
              <a:rect l="l" t="t" r="r" b="b"/>
              <a:pathLst>
                <a:path w="1876002" h="218865">
                  <a:moveTo>
                    <a:pt x="1672802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876002" y="218865"/>
                  </a:lnTo>
                  <a:lnTo>
                    <a:pt x="1672802" y="0"/>
                  </a:lnTo>
                  <a:close/>
                </a:path>
              </a:pathLst>
            </a:custGeom>
            <a:solidFill>
              <a:srgbClr val="010101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101600" y="-19050"/>
              <a:ext cx="1672802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862669" y="5774348"/>
            <a:ext cx="738413" cy="636369"/>
            <a:chOff x="-596" y="11580"/>
            <a:chExt cx="194479" cy="167603"/>
          </a:xfrm>
        </p:grpSpPr>
        <p:sp>
          <p:nvSpPr>
            <p:cNvPr id="7" name="Freeform 7"/>
            <p:cNvSpPr/>
            <p:nvPr/>
          </p:nvSpPr>
          <p:spPr>
            <a:xfrm>
              <a:off x="-298" y="11580"/>
              <a:ext cx="193883" cy="167603"/>
            </a:xfrm>
            <a:custGeom>
              <a:avLst/>
              <a:gdLst/>
              <a:ahLst/>
              <a:cxnLst/>
              <a:rect l="l" t="t" r="r" b="b"/>
              <a:pathLst>
                <a:path w="193883" h="167603">
                  <a:moveTo>
                    <a:pt x="83802" y="0"/>
                  </a:moveTo>
                  <a:lnTo>
                    <a:pt x="110081" y="0"/>
                  </a:lnTo>
                  <a:cubicBezTo>
                    <a:pt x="156364" y="0"/>
                    <a:pt x="193883" y="37519"/>
                    <a:pt x="193883" y="83802"/>
                  </a:cubicBezTo>
                  <a:lnTo>
                    <a:pt x="193883" y="83802"/>
                  </a:lnTo>
                  <a:cubicBezTo>
                    <a:pt x="193883" y="130084"/>
                    <a:pt x="156364" y="167603"/>
                    <a:pt x="110081" y="167603"/>
                  </a:cubicBezTo>
                  <a:lnTo>
                    <a:pt x="83802" y="167603"/>
                  </a:lnTo>
                  <a:cubicBezTo>
                    <a:pt x="37519" y="167603"/>
                    <a:pt x="0" y="130084"/>
                    <a:pt x="0" y="83802"/>
                  </a:cubicBezTo>
                  <a:lnTo>
                    <a:pt x="0" y="83802"/>
                  </a:lnTo>
                  <a:cubicBezTo>
                    <a:pt x="0" y="37519"/>
                    <a:pt x="37519" y="0"/>
                    <a:pt x="83802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-596" y="11580"/>
              <a:ext cx="194479" cy="156022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 dirty="0">
                  <a:solidFill>
                    <a:srgbClr val="FFFFFF"/>
                  </a:solidFill>
                  <a:latin typeface="Montserrat Classic Bold"/>
                </a:rPr>
                <a:t>02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573606" y="3743682"/>
            <a:ext cx="3314591" cy="3314591"/>
            <a:chOff x="0" y="0"/>
            <a:chExt cx="4872604" cy="487260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872609" cy="4872609"/>
            </a:xfrm>
            <a:custGeom>
              <a:avLst/>
              <a:gdLst/>
              <a:ahLst/>
              <a:cxnLst/>
              <a:rect l="l" t="t" r="r" b="b"/>
              <a:pathLst>
                <a:path w="4872609" h="4872609">
                  <a:moveTo>
                    <a:pt x="1061593" y="2436241"/>
                  </a:moveTo>
                  <a:cubicBezTo>
                    <a:pt x="1061593" y="1687957"/>
                    <a:pt x="1688084" y="1061466"/>
                    <a:pt x="2436368" y="1061466"/>
                  </a:cubicBezTo>
                  <a:cubicBezTo>
                    <a:pt x="3202051" y="1061466"/>
                    <a:pt x="3811143" y="1687957"/>
                    <a:pt x="3811143" y="2436241"/>
                  </a:cubicBezTo>
                  <a:cubicBezTo>
                    <a:pt x="3811143" y="3201924"/>
                    <a:pt x="3202051" y="3811016"/>
                    <a:pt x="2436368" y="3811016"/>
                  </a:cubicBezTo>
                  <a:cubicBezTo>
                    <a:pt x="2436368" y="4872609"/>
                    <a:pt x="2436368" y="4872609"/>
                    <a:pt x="2436368" y="4872609"/>
                  </a:cubicBezTo>
                  <a:cubicBezTo>
                    <a:pt x="3776345" y="4872609"/>
                    <a:pt x="4872609" y="3776218"/>
                    <a:pt x="4872609" y="2436368"/>
                  </a:cubicBezTo>
                  <a:cubicBezTo>
                    <a:pt x="4872609" y="1096518"/>
                    <a:pt x="3776218" y="0"/>
                    <a:pt x="2436241" y="0"/>
                  </a:cubicBezTo>
                  <a:cubicBezTo>
                    <a:pt x="1096264" y="0"/>
                    <a:pt x="0" y="1096391"/>
                    <a:pt x="0" y="2436241"/>
                  </a:cubicBezTo>
                  <a:lnTo>
                    <a:pt x="1061593" y="2436241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9981212" y="3767100"/>
            <a:ext cx="3314591" cy="3326378"/>
            <a:chOff x="0" y="0"/>
            <a:chExt cx="4872604" cy="488993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872609" cy="4889881"/>
            </a:xfrm>
            <a:custGeom>
              <a:avLst/>
              <a:gdLst/>
              <a:ahLst/>
              <a:cxnLst/>
              <a:rect l="l" t="t" r="r" b="b"/>
              <a:pathLst>
                <a:path w="4872609" h="4889881">
                  <a:moveTo>
                    <a:pt x="3811016" y="2453640"/>
                  </a:moveTo>
                  <a:cubicBezTo>
                    <a:pt x="3811016" y="3201924"/>
                    <a:pt x="3201924" y="3828415"/>
                    <a:pt x="2436241" y="3828415"/>
                  </a:cubicBezTo>
                  <a:cubicBezTo>
                    <a:pt x="1687957" y="3828415"/>
                    <a:pt x="1061466" y="3201924"/>
                    <a:pt x="1061466" y="2453640"/>
                  </a:cubicBezTo>
                  <a:cubicBezTo>
                    <a:pt x="1061466" y="1687957"/>
                    <a:pt x="1687957" y="1078865"/>
                    <a:pt x="2436241" y="1078865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264"/>
                    <a:pt x="0" y="2453640"/>
                  </a:cubicBezTo>
                  <a:cubicBezTo>
                    <a:pt x="0" y="3793617"/>
                    <a:pt x="1096391" y="4889881"/>
                    <a:pt x="2436241" y="4889881"/>
                  </a:cubicBezTo>
                  <a:cubicBezTo>
                    <a:pt x="3776091" y="4889881"/>
                    <a:pt x="4872609" y="3793617"/>
                    <a:pt x="4872609" y="2453640"/>
                  </a:cubicBezTo>
                  <a:lnTo>
                    <a:pt x="3811016" y="2453640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2548713" y="6337440"/>
            <a:ext cx="3314591" cy="3315573"/>
            <a:chOff x="0" y="0"/>
            <a:chExt cx="4872604" cy="487404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872482" cy="4874006"/>
            </a:xfrm>
            <a:custGeom>
              <a:avLst/>
              <a:gdLst/>
              <a:ahLst/>
              <a:cxnLst/>
              <a:rect l="l" t="t" r="r" b="b"/>
              <a:pathLst>
                <a:path w="4872482" h="4874006">
                  <a:moveTo>
                    <a:pt x="3811016" y="2437003"/>
                  </a:moveTo>
                  <a:cubicBezTo>
                    <a:pt x="3811016" y="3202940"/>
                    <a:pt x="3201924" y="3812159"/>
                    <a:pt x="2436241" y="3812159"/>
                  </a:cubicBezTo>
                  <a:cubicBezTo>
                    <a:pt x="1687957" y="3812159"/>
                    <a:pt x="1061466" y="3202940"/>
                    <a:pt x="1061466" y="2437003"/>
                  </a:cubicBezTo>
                  <a:cubicBezTo>
                    <a:pt x="1061466" y="1688465"/>
                    <a:pt x="1687957" y="1061847"/>
                    <a:pt x="2436241" y="1061847"/>
                  </a:cubicBezTo>
                  <a:cubicBezTo>
                    <a:pt x="2436241" y="0"/>
                    <a:pt x="2436241" y="0"/>
                    <a:pt x="2436241" y="0"/>
                  </a:cubicBezTo>
                  <a:cubicBezTo>
                    <a:pt x="1096391" y="0"/>
                    <a:pt x="0" y="1096645"/>
                    <a:pt x="0" y="2437003"/>
                  </a:cubicBezTo>
                  <a:cubicBezTo>
                    <a:pt x="0" y="3777361"/>
                    <a:pt x="1096391" y="4874006"/>
                    <a:pt x="2436241" y="4874006"/>
                  </a:cubicBezTo>
                  <a:cubicBezTo>
                    <a:pt x="3776091" y="4874006"/>
                    <a:pt x="4872482" y="3777361"/>
                    <a:pt x="4872482" y="2437003"/>
                  </a:cubicBezTo>
                  <a:lnTo>
                    <a:pt x="3811016" y="2437003"/>
                  </a:lnTo>
                  <a:close/>
                </a:path>
              </a:pathLst>
            </a:custGeom>
            <a:solidFill>
              <a:srgbClr val="000000">
                <a:alpha val="16863"/>
              </a:srgbClr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0878301" y="4617656"/>
            <a:ext cx="1520413" cy="1520413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3469664" y="7244657"/>
            <a:ext cx="1522475" cy="1522475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3447581" y="4617656"/>
            <a:ext cx="1566642" cy="1566642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1800644" y="2707433"/>
            <a:ext cx="4343400" cy="153164"/>
            <a:chOff x="0" y="0"/>
            <a:chExt cx="4519796" cy="218865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519796" cy="218865"/>
            </a:xfrm>
            <a:custGeom>
              <a:avLst/>
              <a:gdLst/>
              <a:ahLst/>
              <a:cxnLst/>
              <a:rect l="l" t="t" r="r" b="b"/>
              <a:pathLst>
                <a:path w="4519796" h="218865">
                  <a:moveTo>
                    <a:pt x="4316596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4519796" y="218865"/>
                  </a:lnTo>
                  <a:lnTo>
                    <a:pt x="4316596" y="0"/>
                  </a:lnTo>
                  <a:close/>
                </a:path>
              </a:pathLst>
            </a:custGeom>
            <a:solidFill>
              <a:srgbClr val="727070"/>
            </a:solidFill>
            <a:ln cap="sq">
              <a:noFill/>
              <a:prstDash val="solid"/>
              <a:miter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101600" y="-19050"/>
              <a:ext cx="4316596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10477425" y="-140084"/>
            <a:ext cx="8501338" cy="120910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marL="0" lvl="0" indent="0" algn="ctr">
              <a:lnSpc>
                <a:spcPts val="2859"/>
              </a:lnSpc>
              <a:spcBef>
                <a:spcPct val="0"/>
              </a:spcBef>
            </a:pPr>
            <a:endParaRPr/>
          </a:p>
        </p:txBody>
      </p:sp>
      <p:sp>
        <p:nvSpPr>
          <p:cNvPr id="36" name="AutoShape 36"/>
          <p:cNvSpPr/>
          <p:nvPr/>
        </p:nvSpPr>
        <p:spPr>
          <a:xfrm>
            <a:off x="-21753" y="755051"/>
            <a:ext cx="10255781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7" name="Freeform 37"/>
          <p:cNvSpPr/>
          <p:nvPr/>
        </p:nvSpPr>
        <p:spPr>
          <a:xfrm>
            <a:off x="11152106" y="4963566"/>
            <a:ext cx="933444" cy="933444"/>
          </a:xfrm>
          <a:custGeom>
            <a:avLst/>
            <a:gdLst/>
            <a:ahLst/>
            <a:cxnLst/>
            <a:rect l="l" t="t" r="r" b="b"/>
            <a:pathLst>
              <a:path w="933444" h="933444">
                <a:moveTo>
                  <a:pt x="0" y="0"/>
                </a:moveTo>
                <a:lnTo>
                  <a:pt x="933444" y="0"/>
                </a:lnTo>
                <a:lnTo>
                  <a:pt x="933444" y="933445"/>
                </a:lnTo>
                <a:lnTo>
                  <a:pt x="0" y="9334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8" name="Freeform 38"/>
          <p:cNvSpPr/>
          <p:nvPr/>
        </p:nvSpPr>
        <p:spPr>
          <a:xfrm>
            <a:off x="13585029" y="4731990"/>
            <a:ext cx="1291745" cy="1291745"/>
          </a:xfrm>
          <a:custGeom>
            <a:avLst/>
            <a:gdLst/>
            <a:ahLst/>
            <a:cxnLst/>
            <a:rect l="l" t="t" r="r" b="b"/>
            <a:pathLst>
              <a:path w="1291745" h="1291745">
                <a:moveTo>
                  <a:pt x="0" y="0"/>
                </a:moveTo>
                <a:lnTo>
                  <a:pt x="1291745" y="0"/>
                </a:lnTo>
                <a:lnTo>
                  <a:pt x="1291745" y="1291745"/>
                </a:lnTo>
                <a:lnTo>
                  <a:pt x="0" y="12917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9" name="Freeform 39"/>
          <p:cNvSpPr/>
          <p:nvPr/>
        </p:nvSpPr>
        <p:spPr>
          <a:xfrm>
            <a:off x="13636107" y="7533166"/>
            <a:ext cx="1139802" cy="1024726"/>
          </a:xfrm>
          <a:custGeom>
            <a:avLst/>
            <a:gdLst/>
            <a:ahLst/>
            <a:cxnLst/>
            <a:rect l="l" t="t" r="r" b="b"/>
            <a:pathLst>
              <a:path w="1139802" h="1024726">
                <a:moveTo>
                  <a:pt x="0" y="0"/>
                </a:moveTo>
                <a:lnTo>
                  <a:pt x="1139802" y="0"/>
                </a:lnTo>
                <a:lnTo>
                  <a:pt x="1139802" y="1024726"/>
                </a:lnTo>
                <a:lnTo>
                  <a:pt x="0" y="10247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40" name="TextBox 40"/>
          <p:cNvSpPr txBox="1"/>
          <p:nvPr/>
        </p:nvSpPr>
        <p:spPr>
          <a:xfrm>
            <a:off x="2689046" y="4157677"/>
            <a:ext cx="6863541" cy="2593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174" spc="213">
                <a:solidFill>
                  <a:srgbClr val="231F20"/>
                </a:solidFill>
                <a:latin typeface="Montserrat Light"/>
              </a:rPr>
              <a:t>We need your project repository, and please remember to include your database.</a:t>
            </a:r>
          </a:p>
          <a:p>
            <a:pPr algn="l">
              <a:lnSpc>
                <a:spcPts val="3000"/>
              </a:lnSpc>
            </a:pPr>
            <a:endParaRPr lang="en-US" sz="2174" spc="213">
              <a:solidFill>
                <a:srgbClr val="231F20"/>
              </a:solidFill>
              <a:latin typeface="Montserrat Light"/>
            </a:endParaRPr>
          </a:p>
          <a:p>
            <a:pPr algn="l">
              <a:lnSpc>
                <a:spcPts val="3000"/>
              </a:lnSpc>
            </a:pPr>
            <a:endParaRPr lang="en-US" sz="2174" spc="213">
              <a:solidFill>
                <a:srgbClr val="231F20"/>
              </a:solidFill>
              <a:latin typeface="Montserrat Light"/>
            </a:endParaRPr>
          </a:p>
          <a:p>
            <a:pPr algn="l">
              <a:lnSpc>
                <a:spcPts val="3000"/>
              </a:lnSpc>
            </a:pPr>
            <a:endParaRPr lang="en-US" sz="2174" spc="213">
              <a:solidFill>
                <a:srgbClr val="231F20"/>
              </a:solidFill>
              <a:latin typeface="Montserrat Light"/>
            </a:endParaRPr>
          </a:p>
          <a:p>
            <a:pPr marL="0" lvl="0" indent="0" algn="l">
              <a:lnSpc>
                <a:spcPts val="3000"/>
              </a:lnSpc>
              <a:spcBef>
                <a:spcPct val="0"/>
              </a:spcBef>
            </a:pPr>
            <a:endParaRPr lang="en-US" sz="2174" spc="213">
              <a:solidFill>
                <a:srgbClr val="231F20"/>
              </a:solidFill>
              <a:latin typeface="Montserrat Light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1687041" y="1725604"/>
            <a:ext cx="9308329" cy="812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548"/>
              </a:lnSpc>
              <a:spcBef>
                <a:spcPct val="0"/>
              </a:spcBef>
            </a:pPr>
            <a:r>
              <a:rPr lang="en-US" sz="4745" spc="37" dirty="0">
                <a:solidFill>
                  <a:srgbClr val="FFFFFF"/>
                </a:solidFill>
                <a:latin typeface="Archivo Black"/>
              </a:rPr>
              <a:t>SUBMIT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2689046" y="5768494"/>
            <a:ext cx="6346855" cy="1363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74"/>
              </a:lnSpc>
              <a:spcBef>
                <a:spcPct val="0"/>
              </a:spcBef>
            </a:pPr>
            <a:r>
              <a:rPr lang="en-US" sz="2010" spc="197">
                <a:solidFill>
                  <a:srgbClr val="231F20"/>
                </a:solidFill>
                <a:latin typeface="Montserrat Light"/>
              </a:rPr>
              <a:t>Please send your API documentation describing your REST API, including endpoints, request bodies, validation handling, and success responses.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2689046" y="7344608"/>
            <a:ext cx="6346855" cy="1363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74"/>
              </a:lnSpc>
              <a:spcBef>
                <a:spcPct val="0"/>
              </a:spcBef>
            </a:pPr>
            <a:r>
              <a:rPr lang="en-US" sz="2010" spc="197">
                <a:solidFill>
                  <a:srgbClr val="231F20"/>
                </a:solidFill>
                <a:latin typeface="Montserrat Light"/>
              </a:rPr>
              <a:t>Please record a video demonstrating the tasks you completed using Postman API and export the collection as a JSON file from Postman as well.</a:t>
            </a:r>
          </a:p>
        </p:txBody>
      </p:sp>
      <p:grpSp>
        <p:nvGrpSpPr>
          <p:cNvPr id="53" name="Group 6">
            <a:extLst>
              <a:ext uri="{FF2B5EF4-FFF2-40B4-BE49-F238E27FC236}">
                <a16:creationId xmlns:a16="http://schemas.microsoft.com/office/drawing/2014/main" id="{F93F640B-9853-7EBE-1814-DBEE1F510E4B}"/>
              </a:ext>
            </a:extLst>
          </p:cNvPr>
          <p:cNvGrpSpPr/>
          <p:nvPr/>
        </p:nvGrpSpPr>
        <p:grpSpPr>
          <a:xfrm>
            <a:off x="1891214" y="4157675"/>
            <a:ext cx="738413" cy="636369"/>
            <a:chOff x="-596" y="11580"/>
            <a:chExt cx="194479" cy="167603"/>
          </a:xfrm>
        </p:grpSpPr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5F20C82E-A63B-D222-8208-635E332EED2B}"/>
                </a:ext>
              </a:extLst>
            </p:cNvPr>
            <p:cNvSpPr/>
            <p:nvPr/>
          </p:nvSpPr>
          <p:spPr>
            <a:xfrm>
              <a:off x="-298" y="11580"/>
              <a:ext cx="193883" cy="167603"/>
            </a:xfrm>
            <a:custGeom>
              <a:avLst/>
              <a:gdLst/>
              <a:ahLst/>
              <a:cxnLst/>
              <a:rect l="l" t="t" r="r" b="b"/>
              <a:pathLst>
                <a:path w="193883" h="167603">
                  <a:moveTo>
                    <a:pt x="83802" y="0"/>
                  </a:moveTo>
                  <a:lnTo>
                    <a:pt x="110081" y="0"/>
                  </a:lnTo>
                  <a:cubicBezTo>
                    <a:pt x="156364" y="0"/>
                    <a:pt x="193883" y="37519"/>
                    <a:pt x="193883" y="83802"/>
                  </a:cubicBezTo>
                  <a:lnTo>
                    <a:pt x="193883" y="83802"/>
                  </a:lnTo>
                  <a:cubicBezTo>
                    <a:pt x="193883" y="130084"/>
                    <a:pt x="156364" y="167603"/>
                    <a:pt x="110081" y="167603"/>
                  </a:cubicBezTo>
                  <a:lnTo>
                    <a:pt x="83802" y="167603"/>
                  </a:lnTo>
                  <a:cubicBezTo>
                    <a:pt x="37519" y="167603"/>
                    <a:pt x="0" y="130084"/>
                    <a:pt x="0" y="83802"/>
                  </a:cubicBezTo>
                  <a:lnTo>
                    <a:pt x="0" y="83802"/>
                  </a:lnTo>
                  <a:cubicBezTo>
                    <a:pt x="0" y="37519"/>
                    <a:pt x="37519" y="0"/>
                    <a:pt x="83802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55" name="TextBox 8">
              <a:extLst>
                <a:ext uri="{FF2B5EF4-FFF2-40B4-BE49-F238E27FC236}">
                  <a16:creationId xmlns:a16="http://schemas.microsoft.com/office/drawing/2014/main" id="{3B0A6B5A-B5E8-F771-A947-D45E719FEDC4}"/>
                </a:ext>
              </a:extLst>
            </p:cNvPr>
            <p:cNvSpPr txBox="1"/>
            <p:nvPr/>
          </p:nvSpPr>
          <p:spPr>
            <a:xfrm>
              <a:off x="-596" y="11580"/>
              <a:ext cx="194479" cy="156022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 dirty="0">
                  <a:solidFill>
                    <a:srgbClr val="FFFFFF"/>
                  </a:solidFill>
                  <a:latin typeface="Montserrat Classic Bold"/>
                </a:rPr>
                <a:t>01</a:t>
              </a:r>
            </a:p>
          </p:txBody>
        </p:sp>
      </p:grpSp>
      <p:grpSp>
        <p:nvGrpSpPr>
          <p:cNvPr id="57" name="Group 6">
            <a:extLst>
              <a:ext uri="{FF2B5EF4-FFF2-40B4-BE49-F238E27FC236}">
                <a16:creationId xmlns:a16="http://schemas.microsoft.com/office/drawing/2014/main" id="{9ABFFCF5-DE79-4825-32A4-9E385CD3AA2B}"/>
              </a:ext>
            </a:extLst>
          </p:cNvPr>
          <p:cNvGrpSpPr/>
          <p:nvPr/>
        </p:nvGrpSpPr>
        <p:grpSpPr>
          <a:xfrm>
            <a:off x="1859364" y="7358843"/>
            <a:ext cx="738413" cy="636369"/>
            <a:chOff x="-596" y="11580"/>
            <a:chExt cx="194479" cy="167603"/>
          </a:xfrm>
        </p:grpSpPr>
        <p:sp>
          <p:nvSpPr>
            <p:cNvPr id="58" name="Freeform 7">
              <a:extLst>
                <a:ext uri="{FF2B5EF4-FFF2-40B4-BE49-F238E27FC236}">
                  <a16:creationId xmlns:a16="http://schemas.microsoft.com/office/drawing/2014/main" id="{283C477E-35A1-D789-D69D-EB17D3288AFE}"/>
                </a:ext>
              </a:extLst>
            </p:cNvPr>
            <p:cNvSpPr/>
            <p:nvPr/>
          </p:nvSpPr>
          <p:spPr>
            <a:xfrm>
              <a:off x="-298" y="11580"/>
              <a:ext cx="193883" cy="167603"/>
            </a:xfrm>
            <a:custGeom>
              <a:avLst/>
              <a:gdLst/>
              <a:ahLst/>
              <a:cxnLst/>
              <a:rect l="l" t="t" r="r" b="b"/>
              <a:pathLst>
                <a:path w="193883" h="167603">
                  <a:moveTo>
                    <a:pt x="83802" y="0"/>
                  </a:moveTo>
                  <a:lnTo>
                    <a:pt x="110081" y="0"/>
                  </a:lnTo>
                  <a:cubicBezTo>
                    <a:pt x="156364" y="0"/>
                    <a:pt x="193883" y="37519"/>
                    <a:pt x="193883" y="83802"/>
                  </a:cubicBezTo>
                  <a:lnTo>
                    <a:pt x="193883" y="83802"/>
                  </a:lnTo>
                  <a:cubicBezTo>
                    <a:pt x="193883" y="130084"/>
                    <a:pt x="156364" y="167603"/>
                    <a:pt x="110081" y="167603"/>
                  </a:cubicBezTo>
                  <a:lnTo>
                    <a:pt x="83802" y="167603"/>
                  </a:lnTo>
                  <a:cubicBezTo>
                    <a:pt x="37519" y="167603"/>
                    <a:pt x="0" y="130084"/>
                    <a:pt x="0" y="83802"/>
                  </a:cubicBezTo>
                  <a:lnTo>
                    <a:pt x="0" y="83802"/>
                  </a:lnTo>
                  <a:cubicBezTo>
                    <a:pt x="0" y="37519"/>
                    <a:pt x="37519" y="0"/>
                    <a:pt x="83802" y="0"/>
                  </a:cubicBezTo>
                  <a:close/>
                </a:path>
              </a:pathLst>
            </a:custGeom>
            <a:solidFill>
              <a:srgbClr val="1A1A1A"/>
            </a:solidFill>
          </p:spPr>
        </p:sp>
        <p:sp>
          <p:nvSpPr>
            <p:cNvPr id="59" name="TextBox 8">
              <a:extLst>
                <a:ext uri="{FF2B5EF4-FFF2-40B4-BE49-F238E27FC236}">
                  <a16:creationId xmlns:a16="http://schemas.microsoft.com/office/drawing/2014/main" id="{76D9E899-1D73-5C98-A1BE-5530305DF213}"/>
                </a:ext>
              </a:extLst>
            </p:cNvPr>
            <p:cNvSpPr txBox="1"/>
            <p:nvPr/>
          </p:nvSpPr>
          <p:spPr>
            <a:xfrm>
              <a:off x="-596" y="11580"/>
              <a:ext cx="194479" cy="156022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0" lvl="0" indent="0" algn="ctr">
                <a:lnSpc>
                  <a:spcPts val="4114"/>
                </a:lnSpc>
                <a:spcBef>
                  <a:spcPct val="0"/>
                </a:spcBef>
              </a:pPr>
              <a:r>
                <a:rPr lang="en-US" sz="2981" spc="29" dirty="0">
                  <a:solidFill>
                    <a:srgbClr val="FFFFFF"/>
                  </a:solidFill>
                  <a:latin typeface="Montserrat Classic Bold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599743" y="-4717334"/>
            <a:ext cx="1088513" cy="18288000"/>
            <a:chOff x="0" y="0"/>
            <a:chExt cx="286687" cy="48165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6687" cy="4816592"/>
            </a:xfrm>
            <a:custGeom>
              <a:avLst/>
              <a:gdLst/>
              <a:ahLst/>
              <a:cxnLst/>
              <a:rect l="l" t="t" r="r" b="b"/>
              <a:pathLst>
                <a:path w="286687" h="4816592">
                  <a:moveTo>
                    <a:pt x="0" y="0"/>
                  </a:moveTo>
                  <a:lnTo>
                    <a:pt x="286687" y="0"/>
                  </a:lnTo>
                  <a:lnTo>
                    <a:pt x="286687" y="4816592"/>
                  </a:lnTo>
                  <a:lnTo>
                    <a:pt x="0" y="4816592"/>
                  </a:lnTo>
                  <a:close/>
                </a:path>
              </a:pathLst>
            </a:custGeom>
            <a:gradFill rotWithShape="1">
              <a:gsLst>
                <a:gs pos="0">
                  <a:srgbClr val="696969">
                    <a:alpha val="72000"/>
                  </a:srgbClr>
                </a:gs>
                <a:gs pos="33333">
                  <a:srgbClr val="B4B4B4">
                    <a:alpha val="82500"/>
                  </a:srgbClr>
                </a:gs>
                <a:gs pos="66667">
                  <a:srgbClr val="EEEEEE">
                    <a:alpha val="70500"/>
                  </a:srgbClr>
                </a:gs>
                <a:gs pos="100000">
                  <a:srgbClr val="FBFBFB">
                    <a:alpha val="22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286687" cy="48356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60012"/>
            <a:ext cx="18288000" cy="4366654"/>
          </a:xfrm>
          <a:custGeom>
            <a:avLst/>
            <a:gdLst/>
            <a:ahLst/>
            <a:cxnLst/>
            <a:rect l="l" t="t" r="r" b="b"/>
            <a:pathLst>
              <a:path w="18288000" h="4366654">
                <a:moveTo>
                  <a:pt x="0" y="0"/>
                </a:moveTo>
                <a:lnTo>
                  <a:pt x="18288000" y="0"/>
                </a:lnTo>
                <a:lnTo>
                  <a:pt x="18288000" y="4366654"/>
                </a:lnTo>
                <a:lnTo>
                  <a:pt x="0" y="43666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6821" b="-28587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319629" y="5364789"/>
            <a:ext cx="1840320" cy="1048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27"/>
              </a:lnSpc>
              <a:spcBef>
                <a:spcPct val="0"/>
              </a:spcBef>
            </a:pPr>
            <a:r>
              <a:rPr lang="en-US" sz="6251" u="none" strike="noStrike" spc="331">
                <a:solidFill>
                  <a:srgbClr val="231F20"/>
                </a:solidFill>
                <a:latin typeface="Montserrat Classic Bold"/>
              </a:rPr>
              <a:t>01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68078" y="6394509"/>
            <a:ext cx="2743420" cy="428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</a:rPr>
              <a:t>Duration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595874" y="5408621"/>
            <a:ext cx="1840320" cy="1048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27"/>
              </a:lnSpc>
              <a:spcBef>
                <a:spcPct val="0"/>
              </a:spcBef>
            </a:pPr>
            <a:r>
              <a:rPr lang="en-US" sz="6251" spc="331">
                <a:solidFill>
                  <a:srgbClr val="231F20"/>
                </a:solidFill>
                <a:latin typeface="Montserrat Classic Bold"/>
              </a:rPr>
              <a:t>02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144324" y="6438341"/>
            <a:ext cx="2743420" cy="428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</a:rPr>
              <a:t>Group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72120" y="5364789"/>
            <a:ext cx="1840320" cy="1048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27"/>
              </a:lnSpc>
              <a:spcBef>
                <a:spcPct val="0"/>
              </a:spcBef>
            </a:pPr>
            <a:r>
              <a:rPr lang="en-US" sz="6251" spc="331">
                <a:solidFill>
                  <a:srgbClr val="231F20"/>
                </a:solidFill>
                <a:latin typeface="Montserrat Classic 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20570" y="6394509"/>
            <a:ext cx="2743420" cy="428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</a:rPr>
              <a:t>Evaluation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150715" y="5364789"/>
            <a:ext cx="1840320" cy="1048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27"/>
              </a:lnSpc>
              <a:spcBef>
                <a:spcPct val="0"/>
              </a:spcBef>
            </a:pPr>
            <a:r>
              <a:rPr lang="en-US" sz="6251" spc="331">
                <a:solidFill>
                  <a:srgbClr val="231F20"/>
                </a:solidFill>
                <a:latin typeface="Montserrat Classic Bold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699164" y="6438341"/>
            <a:ext cx="2743420" cy="428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</a:rPr>
              <a:t>Features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228603" y="7756674"/>
            <a:ext cx="1840320" cy="1048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27"/>
              </a:lnSpc>
              <a:spcBef>
                <a:spcPct val="0"/>
              </a:spcBef>
            </a:pPr>
            <a:r>
              <a:rPr lang="en-US" sz="6251" spc="331">
                <a:solidFill>
                  <a:srgbClr val="231F20"/>
                </a:solidFill>
                <a:latin typeface="Montserrat Classic Bold"/>
              </a:rPr>
              <a:t>05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772290" y="8830227"/>
            <a:ext cx="2743420" cy="428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3"/>
              </a:lnSpc>
            </a:pPr>
            <a:r>
              <a:rPr lang="en-US" sz="2524" spc="247">
                <a:solidFill>
                  <a:srgbClr val="231F20"/>
                </a:solidFill>
                <a:latin typeface="Montserrat Light"/>
              </a:rPr>
              <a:t>Submit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2925483">
            <a:off x="5978889" y="4633519"/>
            <a:ext cx="15026802" cy="1591351"/>
          </a:xfrm>
          <a:custGeom>
            <a:avLst/>
            <a:gdLst/>
            <a:ahLst/>
            <a:cxnLst/>
            <a:rect l="l" t="t" r="r" b="b"/>
            <a:pathLst>
              <a:path w="15026802" h="1591351">
                <a:moveTo>
                  <a:pt x="0" y="0"/>
                </a:moveTo>
                <a:lnTo>
                  <a:pt x="15026802" y="0"/>
                </a:lnTo>
                <a:lnTo>
                  <a:pt x="15026802" y="1591350"/>
                </a:lnTo>
                <a:lnTo>
                  <a:pt x="0" y="1591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046979" y="0"/>
            <a:ext cx="9241021" cy="10396149"/>
            <a:chOff x="0" y="0"/>
            <a:chExt cx="5370413" cy="604171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blipFill>
              <a:blip r:embed="rId4"/>
              <a:stretch>
                <a:fillRect l="-34427" r="-34427"/>
              </a:stretch>
            </a:blipFill>
          </p:spPr>
        </p:sp>
      </p:grpSp>
      <p:sp>
        <p:nvSpPr>
          <p:cNvPr id="7" name="Freeform 7"/>
          <p:cNvSpPr/>
          <p:nvPr/>
        </p:nvSpPr>
        <p:spPr>
          <a:xfrm>
            <a:off x="2703745" y="4307181"/>
            <a:ext cx="893040" cy="1072428"/>
          </a:xfrm>
          <a:custGeom>
            <a:avLst/>
            <a:gdLst/>
            <a:ahLst/>
            <a:cxnLst/>
            <a:rect l="l" t="t" r="r" b="b"/>
            <a:pathLst>
              <a:path w="893040" h="1072428">
                <a:moveTo>
                  <a:pt x="0" y="0"/>
                </a:moveTo>
                <a:lnTo>
                  <a:pt x="893040" y="0"/>
                </a:lnTo>
                <a:lnTo>
                  <a:pt x="893040" y="1072428"/>
                </a:lnTo>
                <a:lnTo>
                  <a:pt x="0" y="10724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703745" y="6627384"/>
            <a:ext cx="1043208" cy="1029931"/>
          </a:xfrm>
          <a:custGeom>
            <a:avLst/>
            <a:gdLst/>
            <a:ahLst/>
            <a:cxnLst/>
            <a:rect l="l" t="t" r="r" b="b"/>
            <a:pathLst>
              <a:path w="1043208" h="1029931">
                <a:moveTo>
                  <a:pt x="0" y="0"/>
                </a:moveTo>
                <a:lnTo>
                  <a:pt x="1043208" y="0"/>
                </a:lnTo>
                <a:lnTo>
                  <a:pt x="1043208" y="1029931"/>
                </a:lnTo>
                <a:lnTo>
                  <a:pt x="0" y="102993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-3950263" y="803081"/>
            <a:ext cx="15859325" cy="2258023"/>
            <a:chOff x="0" y="0"/>
            <a:chExt cx="1537211" cy="21886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37211" cy="218865"/>
            </a:xfrm>
            <a:custGeom>
              <a:avLst/>
              <a:gdLst/>
              <a:ahLst/>
              <a:cxnLst/>
              <a:rect l="l" t="t" r="r" b="b"/>
              <a:pathLst>
                <a:path w="1537211" h="218865">
                  <a:moveTo>
                    <a:pt x="1334011" y="0"/>
                  </a:moveTo>
                  <a:lnTo>
                    <a:pt x="0" y="0"/>
                  </a:lnTo>
                  <a:lnTo>
                    <a:pt x="203200" y="218865"/>
                  </a:lnTo>
                  <a:lnTo>
                    <a:pt x="1537211" y="218865"/>
                  </a:lnTo>
                  <a:lnTo>
                    <a:pt x="1334011" y="0"/>
                  </a:lnTo>
                  <a:close/>
                </a:path>
              </a:pathLst>
            </a:custGeom>
            <a:solidFill>
              <a:srgbClr val="040506"/>
            </a:solidFill>
            <a:ln cap="sq">
              <a:noFill/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101600" y="-19050"/>
              <a:ext cx="1334011" cy="2379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4188259" y="4401034"/>
            <a:ext cx="7132181" cy="3429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50"/>
              </a:lnSpc>
            </a:pPr>
            <a:r>
              <a:rPr lang="en-US" sz="2210" spc="216">
                <a:solidFill>
                  <a:srgbClr val="231F20"/>
                </a:solidFill>
                <a:latin typeface="Montserrat Light"/>
              </a:rPr>
              <a:t>The project starts on </a:t>
            </a:r>
            <a:r>
              <a:rPr lang="en-US" sz="2210" spc="216">
                <a:solidFill>
                  <a:srgbClr val="231F20"/>
                </a:solidFill>
                <a:latin typeface="Montserrat Light Bold"/>
              </a:rPr>
              <a:t>June 10, 2024</a:t>
            </a:r>
            <a:r>
              <a:rPr lang="en-US" sz="2210" spc="216">
                <a:solidFill>
                  <a:srgbClr val="231F20"/>
                </a:solidFill>
                <a:latin typeface="Montserrat Light"/>
              </a:rPr>
              <a:t>, and ends on the evening of </a:t>
            </a:r>
            <a:r>
              <a:rPr lang="en-US" sz="2210" spc="216">
                <a:solidFill>
                  <a:srgbClr val="231F20"/>
                </a:solidFill>
                <a:latin typeface="Montserrat Light Bold"/>
              </a:rPr>
              <a:t>June 17, 2024.</a:t>
            </a:r>
          </a:p>
          <a:p>
            <a:pPr algn="l">
              <a:lnSpc>
                <a:spcPts val="3050"/>
              </a:lnSpc>
            </a:pPr>
            <a:endParaRPr lang="en-US" sz="2210" spc="216">
              <a:solidFill>
                <a:srgbClr val="231F20"/>
              </a:solidFill>
              <a:latin typeface="Montserrat Light Bold"/>
            </a:endParaRPr>
          </a:p>
          <a:p>
            <a:pPr algn="l">
              <a:lnSpc>
                <a:spcPts val="3050"/>
              </a:lnSpc>
            </a:pPr>
            <a:endParaRPr lang="en-US" sz="2210" spc="216">
              <a:solidFill>
                <a:srgbClr val="231F20"/>
              </a:solidFill>
              <a:latin typeface="Montserrat Light Bold"/>
            </a:endParaRPr>
          </a:p>
          <a:p>
            <a:pPr algn="l">
              <a:lnSpc>
                <a:spcPts val="3050"/>
              </a:lnSpc>
            </a:pPr>
            <a:endParaRPr lang="en-US" sz="2210" spc="216">
              <a:solidFill>
                <a:srgbClr val="231F20"/>
              </a:solidFill>
              <a:latin typeface="Montserrat Light Bold"/>
            </a:endParaRPr>
          </a:p>
          <a:p>
            <a:pPr algn="l">
              <a:lnSpc>
                <a:spcPts val="3050"/>
              </a:lnSpc>
            </a:pPr>
            <a:endParaRPr lang="en-US" sz="2210" spc="216">
              <a:solidFill>
                <a:srgbClr val="231F20"/>
              </a:solidFill>
              <a:latin typeface="Montserrat Light Bold"/>
            </a:endParaRPr>
          </a:p>
          <a:p>
            <a:pPr algn="l">
              <a:lnSpc>
                <a:spcPts val="3050"/>
              </a:lnSpc>
            </a:pPr>
            <a:endParaRPr lang="en-US" sz="2210" spc="216">
              <a:solidFill>
                <a:srgbClr val="231F20"/>
              </a:solidFill>
              <a:latin typeface="Montserrat Light Bold"/>
            </a:endParaRPr>
          </a:p>
          <a:p>
            <a:pPr algn="l">
              <a:lnSpc>
                <a:spcPts val="3050"/>
              </a:lnSpc>
            </a:pPr>
            <a:endParaRPr lang="en-US" sz="2210" spc="216">
              <a:solidFill>
                <a:srgbClr val="231F20"/>
              </a:solidFill>
              <a:latin typeface="Montserrat Light Bold"/>
            </a:endParaRPr>
          </a:p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endParaRPr lang="en-US" sz="2210" spc="216">
              <a:solidFill>
                <a:srgbClr val="231F20"/>
              </a:solidFill>
              <a:latin typeface="Montserrat Light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188259" y="6755942"/>
            <a:ext cx="7132181" cy="755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50"/>
              </a:lnSpc>
              <a:spcBef>
                <a:spcPct val="0"/>
              </a:spcBef>
            </a:pPr>
            <a:r>
              <a:rPr lang="en-US" sz="2210" spc="216">
                <a:solidFill>
                  <a:srgbClr val="231F20"/>
                </a:solidFill>
                <a:latin typeface="Montserrat Light"/>
              </a:rPr>
              <a:t>We have </a:t>
            </a:r>
            <a:r>
              <a:rPr lang="en-US" sz="2210" spc="216">
                <a:solidFill>
                  <a:srgbClr val="231F20"/>
                </a:solidFill>
                <a:latin typeface="Montserrat Light Bold"/>
              </a:rPr>
              <a:t>9 sessions</a:t>
            </a:r>
            <a:r>
              <a:rPr lang="en-US" sz="2210" spc="216">
                <a:solidFill>
                  <a:srgbClr val="231F20"/>
                </a:solidFill>
                <a:latin typeface="Montserrat Light"/>
              </a:rPr>
              <a:t> scheduled for the project.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122031" y="1304859"/>
            <a:ext cx="7416941" cy="11320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286"/>
              </a:lnSpc>
              <a:spcBef>
                <a:spcPct val="0"/>
              </a:spcBef>
            </a:pPr>
            <a:r>
              <a:rPr lang="en-US" sz="6729" spc="53">
                <a:solidFill>
                  <a:srgbClr val="FFFFFF"/>
                </a:solidFill>
                <a:latin typeface="Archivo Black"/>
              </a:rPr>
              <a:t>DURATION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1844104">
            <a:off x="6380559" y="2491180"/>
            <a:ext cx="13471756" cy="1426670"/>
          </a:xfrm>
          <a:custGeom>
            <a:avLst/>
            <a:gdLst/>
            <a:ahLst/>
            <a:cxnLst/>
            <a:rect l="l" t="t" r="r" b="b"/>
            <a:pathLst>
              <a:path w="13471756" h="1426670">
                <a:moveTo>
                  <a:pt x="0" y="0"/>
                </a:moveTo>
                <a:lnTo>
                  <a:pt x="13471756" y="0"/>
                </a:lnTo>
                <a:lnTo>
                  <a:pt x="13471756" y="1426671"/>
                </a:lnTo>
                <a:lnTo>
                  <a:pt x="0" y="1426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86495"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7613275" y="0"/>
            <a:ext cx="10674725" cy="6004533"/>
            <a:chOff x="0" y="0"/>
            <a:chExt cx="6089457" cy="34253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solidFill>
              <a:srgbClr val="539BE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blipFill>
              <a:blip r:embed="rId4"/>
              <a:stretch>
                <a:fillRect t="-9259" b="-9259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2395196" y="3250849"/>
            <a:ext cx="6331281" cy="1783031"/>
            <a:chOff x="0" y="0"/>
            <a:chExt cx="2161091" cy="60861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61091" cy="608612"/>
            </a:xfrm>
            <a:custGeom>
              <a:avLst/>
              <a:gdLst/>
              <a:ahLst/>
              <a:cxnLst/>
              <a:rect l="l" t="t" r="r" b="b"/>
              <a:pathLst>
                <a:path w="2161091" h="608612">
                  <a:moveTo>
                    <a:pt x="13451" y="0"/>
                  </a:moveTo>
                  <a:lnTo>
                    <a:pt x="2147640" y="0"/>
                  </a:lnTo>
                  <a:cubicBezTo>
                    <a:pt x="2151207" y="0"/>
                    <a:pt x="2154629" y="1417"/>
                    <a:pt x="2157151" y="3940"/>
                  </a:cubicBezTo>
                  <a:cubicBezTo>
                    <a:pt x="2159674" y="6462"/>
                    <a:pt x="2161091" y="9883"/>
                    <a:pt x="2161091" y="13451"/>
                  </a:cubicBezTo>
                  <a:lnTo>
                    <a:pt x="2161091" y="595161"/>
                  </a:lnTo>
                  <a:cubicBezTo>
                    <a:pt x="2161091" y="602590"/>
                    <a:pt x="2155069" y="608612"/>
                    <a:pt x="2147640" y="608612"/>
                  </a:cubicBezTo>
                  <a:lnTo>
                    <a:pt x="13451" y="608612"/>
                  </a:lnTo>
                  <a:cubicBezTo>
                    <a:pt x="6022" y="608612"/>
                    <a:pt x="0" y="602590"/>
                    <a:pt x="0" y="595161"/>
                  </a:cubicBezTo>
                  <a:lnTo>
                    <a:pt x="0" y="13451"/>
                  </a:lnTo>
                  <a:cubicBezTo>
                    <a:pt x="0" y="6022"/>
                    <a:pt x="6022" y="0"/>
                    <a:pt x="13451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2161091" cy="6276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074197" y="3277740"/>
            <a:ext cx="4950833" cy="1649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585" spc="155">
                <a:solidFill>
                  <a:srgbClr val="F2F4F5"/>
                </a:solidFill>
                <a:latin typeface="Montserrat Light"/>
              </a:rPr>
              <a:t>In this project, we will divide the group into three. All members need to implement their assigned coding tasks. Each team must meet with the coach once a week for clarification and guidance.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535860" y="3119178"/>
            <a:ext cx="2381235" cy="2046374"/>
            <a:chOff x="0" y="0"/>
            <a:chExt cx="812800" cy="6985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FFFF"/>
            </a:solidFill>
            <a:ln w="1619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114300" y="-19050"/>
              <a:ext cx="5842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223628" y="5265586"/>
            <a:ext cx="7000919" cy="1805083"/>
            <a:chOff x="0" y="0"/>
            <a:chExt cx="2389662" cy="616139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389662" cy="616139"/>
            </a:xfrm>
            <a:custGeom>
              <a:avLst/>
              <a:gdLst/>
              <a:ahLst/>
              <a:cxnLst/>
              <a:rect l="l" t="t" r="r" b="b"/>
              <a:pathLst>
                <a:path w="2389662" h="616139">
                  <a:moveTo>
                    <a:pt x="12164" y="0"/>
                  </a:moveTo>
                  <a:lnTo>
                    <a:pt x="2377498" y="0"/>
                  </a:lnTo>
                  <a:cubicBezTo>
                    <a:pt x="2380724" y="0"/>
                    <a:pt x="2383818" y="1282"/>
                    <a:pt x="2386099" y="3563"/>
                  </a:cubicBezTo>
                  <a:cubicBezTo>
                    <a:pt x="2388380" y="5844"/>
                    <a:pt x="2389662" y="8938"/>
                    <a:pt x="2389662" y="12164"/>
                  </a:cubicBezTo>
                  <a:lnTo>
                    <a:pt x="2389662" y="603975"/>
                  </a:lnTo>
                  <a:cubicBezTo>
                    <a:pt x="2389662" y="610693"/>
                    <a:pt x="2384216" y="616139"/>
                    <a:pt x="2377498" y="616139"/>
                  </a:cubicBezTo>
                  <a:lnTo>
                    <a:pt x="12164" y="616139"/>
                  </a:lnTo>
                  <a:cubicBezTo>
                    <a:pt x="5446" y="616139"/>
                    <a:pt x="0" y="610693"/>
                    <a:pt x="0" y="603975"/>
                  </a:cubicBezTo>
                  <a:lnTo>
                    <a:pt x="0" y="12164"/>
                  </a:lnTo>
                  <a:cubicBezTo>
                    <a:pt x="0" y="5446"/>
                    <a:pt x="5446" y="0"/>
                    <a:pt x="12164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9050"/>
              <a:ext cx="2389662" cy="6351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033010" y="5165552"/>
            <a:ext cx="2381235" cy="2046374"/>
            <a:chOff x="0" y="0"/>
            <a:chExt cx="812800" cy="6985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FFFF"/>
            </a:solidFill>
            <a:ln w="1619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114300" y="-19050"/>
              <a:ext cx="5842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300775" y="7453217"/>
            <a:ext cx="6331281" cy="1563793"/>
            <a:chOff x="0" y="0"/>
            <a:chExt cx="2161091" cy="53377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161091" cy="533778"/>
            </a:xfrm>
            <a:custGeom>
              <a:avLst/>
              <a:gdLst/>
              <a:ahLst/>
              <a:cxnLst/>
              <a:rect l="l" t="t" r="r" b="b"/>
              <a:pathLst>
                <a:path w="2161091" h="533778">
                  <a:moveTo>
                    <a:pt x="13451" y="0"/>
                  </a:moveTo>
                  <a:lnTo>
                    <a:pt x="2147640" y="0"/>
                  </a:lnTo>
                  <a:cubicBezTo>
                    <a:pt x="2151207" y="0"/>
                    <a:pt x="2154629" y="1417"/>
                    <a:pt x="2157151" y="3940"/>
                  </a:cubicBezTo>
                  <a:cubicBezTo>
                    <a:pt x="2159674" y="6462"/>
                    <a:pt x="2161091" y="9883"/>
                    <a:pt x="2161091" y="13451"/>
                  </a:cubicBezTo>
                  <a:lnTo>
                    <a:pt x="2161091" y="520327"/>
                  </a:lnTo>
                  <a:cubicBezTo>
                    <a:pt x="2161091" y="527756"/>
                    <a:pt x="2155069" y="533778"/>
                    <a:pt x="2147640" y="533778"/>
                  </a:cubicBezTo>
                  <a:lnTo>
                    <a:pt x="13451" y="533778"/>
                  </a:lnTo>
                  <a:cubicBezTo>
                    <a:pt x="6022" y="533778"/>
                    <a:pt x="0" y="527756"/>
                    <a:pt x="0" y="520327"/>
                  </a:cubicBezTo>
                  <a:lnTo>
                    <a:pt x="0" y="13451"/>
                  </a:lnTo>
                  <a:cubicBezTo>
                    <a:pt x="0" y="6022"/>
                    <a:pt x="6022" y="0"/>
                    <a:pt x="13451" y="0"/>
                  </a:cubicBezTo>
                  <a:close/>
                </a:path>
              </a:pathLst>
            </a:custGeom>
            <a:solidFill>
              <a:srgbClr val="131211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19050"/>
              <a:ext cx="2161091" cy="5528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535860" y="7211926"/>
            <a:ext cx="2381235" cy="2046374"/>
            <a:chOff x="0" y="0"/>
            <a:chExt cx="812800" cy="6985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FFFFFF"/>
            </a:solidFill>
            <a:ln w="1619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114300" y="-19050"/>
              <a:ext cx="5842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6" name="Freeform 26"/>
          <p:cNvSpPr/>
          <p:nvPr/>
        </p:nvSpPr>
        <p:spPr>
          <a:xfrm>
            <a:off x="6632746" y="5633117"/>
            <a:ext cx="980529" cy="1070022"/>
          </a:xfrm>
          <a:custGeom>
            <a:avLst/>
            <a:gdLst/>
            <a:ahLst/>
            <a:cxnLst/>
            <a:rect l="l" t="t" r="r" b="b"/>
            <a:pathLst>
              <a:path w="980529" h="1070022">
                <a:moveTo>
                  <a:pt x="0" y="0"/>
                </a:moveTo>
                <a:lnTo>
                  <a:pt x="980529" y="0"/>
                </a:lnTo>
                <a:lnTo>
                  <a:pt x="980529" y="1070021"/>
                </a:lnTo>
                <a:lnTo>
                  <a:pt x="0" y="107002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7" name="Freeform 27"/>
          <p:cNvSpPr/>
          <p:nvPr/>
        </p:nvSpPr>
        <p:spPr>
          <a:xfrm>
            <a:off x="8108228" y="3712963"/>
            <a:ext cx="1236499" cy="858804"/>
          </a:xfrm>
          <a:custGeom>
            <a:avLst/>
            <a:gdLst/>
            <a:ahLst/>
            <a:cxnLst/>
            <a:rect l="l" t="t" r="r" b="b"/>
            <a:pathLst>
              <a:path w="1236499" h="858804">
                <a:moveTo>
                  <a:pt x="0" y="0"/>
                </a:moveTo>
                <a:lnTo>
                  <a:pt x="1236499" y="0"/>
                </a:lnTo>
                <a:lnTo>
                  <a:pt x="1236499" y="858804"/>
                </a:lnTo>
                <a:lnTo>
                  <a:pt x="0" y="85880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xmlns="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8108228" y="7584006"/>
            <a:ext cx="1236499" cy="1139834"/>
          </a:xfrm>
          <a:custGeom>
            <a:avLst/>
            <a:gdLst/>
            <a:ahLst/>
            <a:cxnLst/>
            <a:rect l="l" t="t" r="r" b="b"/>
            <a:pathLst>
              <a:path w="1236499" h="1139834">
                <a:moveTo>
                  <a:pt x="0" y="0"/>
                </a:moveTo>
                <a:lnTo>
                  <a:pt x="1236499" y="0"/>
                </a:lnTo>
                <a:lnTo>
                  <a:pt x="1236499" y="1139834"/>
                </a:lnTo>
                <a:lnTo>
                  <a:pt x="0" y="113983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9" name="TextBox 29"/>
          <p:cNvSpPr txBox="1"/>
          <p:nvPr/>
        </p:nvSpPr>
        <p:spPr>
          <a:xfrm>
            <a:off x="2300775" y="1158585"/>
            <a:ext cx="7238899" cy="848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42"/>
              </a:lnSpc>
              <a:spcBef>
                <a:spcPct val="0"/>
              </a:spcBef>
            </a:pPr>
            <a:r>
              <a:rPr lang="en-US" sz="4958" spc="173">
                <a:solidFill>
                  <a:srgbClr val="010101"/>
                </a:solidFill>
                <a:latin typeface="Archivo Black"/>
              </a:rPr>
              <a:t>GROUP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248670" y="5329676"/>
            <a:ext cx="5975876" cy="1373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585" spc="155">
                <a:solidFill>
                  <a:srgbClr val="F2F4F5"/>
                </a:solidFill>
                <a:latin typeface="Montserrat Light"/>
              </a:rPr>
              <a:t>Each team needs to hold a daily stand-up meeting to summarize what has been done, identify any problems, and outline the next steps for each member. The team should then send a report to the coach.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907801" y="7698306"/>
            <a:ext cx="5117229" cy="1704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61"/>
              </a:lnSpc>
            </a:pPr>
            <a:r>
              <a:rPr lang="en-US" sz="1638" spc="160">
                <a:solidFill>
                  <a:srgbClr val="F2F4F5"/>
                </a:solidFill>
                <a:latin typeface="Montserrat Light"/>
              </a:rPr>
              <a:t>For this project, you can use GitHub to create your team repository.</a:t>
            </a:r>
          </a:p>
          <a:p>
            <a:pPr algn="l">
              <a:lnSpc>
                <a:spcPts val="2261"/>
              </a:lnSpc>
            </a:pPr>
            <a:endParaRPr lang="en-US" sz="1638" spc="160">
              <a:solidFill>
                <a:srgbClr val="F2F4F5"/>
              </a:solidFill>
              <a:latin typeface="Montserrat Light"/>
            </a:endParaRPr>
          </a:p>
          <a:p>
            <a:pPr algn="l">
              <a:lnSpc>
                <a:spcPts val="2261"/>
              </a:lnSpc>
            </a:pPr>
            <a:endParaRPr lang="en-US" sz="1638" spc="160">
              <a:solidFill>
                <a:srgbClr val="F2F4F5"/>
              </a:solidFill>
              <a:latin typeface="Montserrat Light"/>
            </a:endParaRPr>
          </a:p>
          <a:p>
            <a:pPr algn="l">
              <a:lnSpc>
                <a:spcPts val="2261"/>
              </a:lnSpc>
            </a:pPr>
            <a:endParaRPr lang="en-US" sz="1638" spc="160">
              <a:solidFill>
                <a:srgbClr val="F2F4F5"/>
              </a:solidFill>
              <a:latin typeface="Montserrat Light"/>
            </a:endParaRPr>
          </a:p>
          <a:p>
            <a:pPr algn="l">
              <a:lnSpc>
                <a:spcPts val="2261"/>
              </a:lnSpc>
            </a:pPr>
            <a:endParaRPr lang="en-US" sz="1638" spc="160">
              <a:solidFill>
                <a:srgbClr val="F2F4F5"/>
              </a:solidFill>
              <a:latin typeface="Montserra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3"/>
          <p:cNvSpPr txBox="1"/>
          <p:nvPr/>
        </p:nvSpPr>
        <p:spPr>
          <a:xfrm>
            <a:off x="2613323" y="1310677"/>
            <a:ext cx="5325326" cy="898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91"/>
              </a:lnSpc>
              <a:spcBef>
                <a:spcPct val="0"/>
              </a:spcBef>
            </a:pPr>
            <a:r>
              <a:rPr lang="en-US" sz="5283" spc="184">
                <a:solidFill>
                  <a:srgbClr val="010101"/>
                </a:solidFill>
                <a:latin typeface="Archivo Black"/>
              </a:rPr>
              <a:t>EVALUATION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650777" y="5400560"/>
            <a:ext cx="3780505" cy="2146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7408"/>
              </a:lnSpc>
              <a:spcBef>
                <a:spcPct val="0"/>
              </a:spcBef>
            </a:pPr>
            <a:r>
              <a:rPr lang="en-US" sz="12614" u="none" strike="noStrike" dirty="0">
                <a:solidFill>
                  <a:srgbClr val="010101"/>
                </a:solidFill>
                <a:latin typeface="Archivo Black"/>
              </a:rPr>
              <a:t>80%</a:t>
            </a:r>
          </a:p>
        </p:txBody>
      </p:sp>
      <p:sp>
        <p:nvSpPr>
          <p:cNvPr id="5" name="Freeform 5"/>
          <p:cNvSpPr/>
          <p:nvPr/>
        </p:nvSpPr>
        <p:spPr>
          <a:xfrm>
            <a:off x="7823281" y="1028700"/>
            <a:ext cx="3650772" cy="2669627"/>
          </a:xfrm>
          <a:custGeom>
            <a:avLst/>
            <a:gdLst/>
            <a:ahLst/>
            <a:cxnLst/>
            <a:rect l="l" t="t" r="r" b="b"/>
            <a:pathLst>
              <a:path w="3650772" h="2669627">
                <a:moveTo>
                  <a:pt x="0" y="0"/>
                </a:moveTo>
                <a:lnTo>
                  <a:pt x="3650773" y="0"/>
                </a:lnTo>
                <a:lnTo>
                  <a:pt x="3650773" y="2669627"/>
                </a:lnTo>
                <a:lnTo>
                  <a:pt x="0" y="26696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613323" y="2380010"/>
            <a:ext cx="4950833" cy="13903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585" spc="155" dirty="0">
                <a:solidFill>
                  <a:srgbClr val="000000"/>
                </a:solidFill>
                <a:latin typeface="Montserrat Light"/>
              </a:rPr>
              <a:t>For the evaluation, we have divided it into three parts:</a:t>
            </a:r>
          </a:p>
          <a:p>
            <a:pPr marL="342245" lvl="1" indent="-171122" algn="l">
              <a:lnSpc>
                <a:spcPts val="2187"/>
              </a:lnSpc>
              <a:buFont typeface="Arial"/>
              <a:buChar char="•"/>
            </a:pPr>
            <a:r>
              <a:rPr lang="en-US" sz="1585" spc="155" dirty="0">
                <a:solidFill>
                  <a:srgbClr val="000000"/>
                </a:solidFill>
                <a:latin typeface="Montserrat Light"/>
              </a:rPr>
              <a:t>Code</a:t>
            </a:r>
          </a:p>
          <a:p>
            <a:pPr marL="342245" lvl="1" indent="-171122" algn="l">
              <a:lnSpc>
                <a:spcPts val="2187"/>
              </a:lnSpc>
              <a:buFont typeface="Arial"/>
              <a:buChar char="•"/>
            </a:pPr>
            <a:r>
              <a:rPr lang="en-US" sz="1585" spc="155" dirty="0">
                <a:solidFill>
                  <a:srgbClr val="000000"/>
                </a:solidFill>
                <a:latin typeface="Montserrat Light"/>
              </a:rPr>
              <a:t>API documentation</a:t>
            </a:r>
          </a:p>
          <a:p>
            <a:pPr algn="l">
              <a:lnSpc>
                <a:spcPts val="2187"/>
              </a:lnSpc>
            </a:pPr>
            <a:endParaRPr lang="en-US" sz="1585" spc="155" dirty="0">
              <a:solidFill>
                <a:srgbClr val="000000"/>
              </a:solidFill>
              <a:latin typeface="Montserrat Ligh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390940" y="5400560"/>
            <a:ext cx="3780505" cy="2146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7408"/>
              </a:lnSpc>
              <a:spcBef>
                <a:spcPct val="0"/>
              </a:spcBef>
            </a:pPr>
            <a:r>
              <a:rPr lang="en-US" sz="12614" u="none" strike="noStrike" dirty="0">
                <a:solidFill>
                  <a:srgbClr val="010101"/>
                </a:solidFill>
                <a:latin typeface="Archivo Black"/>
              </a:rPr>
              <a:t>20%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650777" y="7499747"/>
            <a:ext cx="2706695" cy="427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8"/>
              </a:lnSpc>
            </a:pPr>
            <a:r>
              <a:rPr lang="en-US" sz="2416" spc="-48">
                <a:solidFill>
                  <a:srgbClr val="010101"/>
                </a:solidFill>
                <a:latin typeface="Montserrat Light Bold"/>
              </a:rPr>
              <a:t>CODE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390940" y="7499747"/>
            <a:ext cx="2706695" cy="427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8"/>
              </a:lnSpc>
            </a:pPr>
            <a:r>
              <a:rPr lang="en-US" sz="2416" spc="-48">
                <a:solidFill>
                  <a:srgbClr val="010101"/>
                </a:solidFill>
                <a:latin typeface="Montserrat Light Bold"/>
              </a:rPr>
              <a:t>API DOCUMENTS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700982" y="2689517"/>
            <a:ext cx="5650629" cy="2895948"/>
          </a:xfrm>
          <a:custGeom>
            <a:avLst/>
            <a:gdLst/>
            <a:ahLst/>
            <a:cxnLst/>
            <a:rect l="l" t="t" r="r" b="b"/>
            <a:pathLst>
              <a:path w="5650629" h="2895948">
                <a:moveTo>
                  <a:pt x="0" y="0"/>
                </a:moveTo>
                <a:lnTo>
                  <a:pt x="5650629" y="0"/>
                </a:lnTo>
                <a:lnTo>
                  <a:pt x="5650629" y="2895948"/>
                </a:lnTo>
                <a:lnTo>
                  <a:pt x="0" y="28959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13323" y="1310677"/>
            <a:ext cx="10959791" cy="898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91"/>
              </a:lnSpc>
              <a:spcBef>
                <a:spcPct val="0"/>
              </a:spcBef>
            </a:pPr>
            <a:r>
              <a:rPr lang="en-US" sz="5283" spc="184" dirty="0">
                <a:solidFill>
                  <a:srgbClr val="010101"/>
                </a:solidFill>
                <a:latin typeface="Archivo Black"/>
              </a:rPr>
              <a:t>1.USER AUTHENTICATION: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13323" y="3083856"/>
            <a:ext cx="4950833" cy="2059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9"/>
              </a:lnSpc>
            </a:pPr>
            <a:endParaRPr dirty="0"/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Register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Login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Logout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Forgot password(optional)</a:t>
            </a:r>
          </a:p>
          <a:p>
            <a:pPr algn="l">
              <a:lnSpc>
                <a:spcPts val="2739"/>
              </a:lnSpc>
            </a:pPr>
            <a:endParaRPr lang="en-US" sz="1985" spc="194" dirty="0">
              <a:solidFill>
                <a:srgbClr val="000000"/>
              </a:solidFill>
              <a:latin typeface="Montserrat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440913" y="3131481"/>
            <a:ext cx="3024858" cy="3024858"/>
          </a:xfrm>
          <a:custGeom>
            <a:avLst/>
            <a:gdLst/>
            <a:ahLst/>
            <a:cxnLst/>
            <a:rect l="l" t="t" r="r" b="b"/>
            <a:pathLst>
              <a:path w="3024858" h="3024858">
                <a:moveTo>
                  <a:pt x="0" y="0"/>
                </a:moveTo>
                <a:lnTo>
                  <a:pt x="3024858" y="0"/>
                </a:lnTo>
                <a:lnTo>
                  <a:pt x="3024858" y="3024858"/>
                </a:lnTo>
                <a:lnTo>
                  <a:pt x="0" y="30248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13323" y="1310677"/>
            <a:ext cx="13520911" cy="898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91"/>
              </a:lnSpc>
              <a:spcBef>
                <a:spcPct val="0"/>
              </a:spcBef>
            </a:pPr>
            <a:r>
              <a:rPr lang="en-US" sz="5283" spc="184">
                <a:solidFill>
                  <a:srgbClr val="010101"/>
                </a:solidFill>
                <a:latin typeface="Archivo Black"/>
              </a:rPr>
              <a:t>2.USER PROFILE MANAGEMENT: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13323" y="3083856"/>
            <a:ext cx="4950833" cy="1030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9"/>
              </a:lnSpc>
            </a:pPr>
            <a:endParaRPr dirty="0"/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View and edit user profile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Upload profile picture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348450" y="3469951"/>
            <a:ext cx="6068757" cy="3944692"/>
          </a:xfrm>
          <a:custGeom>
            <a:avLst/>
            <a:gdLst/>
            <a:ahLst/>
            <a:cxnLst/>
            <a:rect l="l" t="t" r="r" b="b"/>
            <a:pathLst>
              <a:path w="6068757" h="3944692">
                <a:moveTo>
                  <a:pt x="0" y="0"/>
                </a:moveTo>
                <a:lnTo>
                  <a:pt x="6068757" y="0"/>
                </a:lnTo>
                <a:lnTo>
                  <a:pt x="6068757" y="3944692"/>
                </a:lnTo>
                <a:lnTo>
                  <a:pt x="0" y="39446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13323" y="1310677"/>
            <a:ext cx="9340018" cy="898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91"/>
              </a:lnSpc>
              <a:spcBef>
                <a:spcPct val="0"/>
              </a:spcBef>
            </a:pPr>
            <a:r>
              <a:rPr lang="en-US" sz="5283" spc="184">
                <a:solidFill>
                  <a:srgbClr val="010101"/>
                </a:solidFill>
                <a:latin typeface="Archivo Black"/>
              </a:rPr>
              <a:t>3.POST MANAGEMENT: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13323" y="3083856"/>
            <a:ext cx="4950833" cy="20596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9"/>
              </a:lnSpc>
            </a:pPr>
            <a:endParaRPr dirty="0"/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Create a new post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Retrieve a list of posts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Retrieve a single post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Update a post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Delete a post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7564157" y="3131481"/>
            <a:ext cx="9126175" cy="5798460"/>
          </a:xfrm>
          <a:custGeom>
            <a:avLst/>
            <a:gdLst/>
            <a:ahLst/>
            <a:cxnLst/>
            <a:rect l="l" t="t" r="r" b="b"/>
            <a:pathLst>
              <a:path w="9126175" h="5798460">
                <a:moveTo>
                  <a:pt x="0" y="0"/>
                </a:moveTo>
                <a:lnTo>
                  <a:pt x="9126175" y="0"/>
                </a:lnTo>
                <a:lnTo>
                  <a:pt x="9126175" y="5798461"/>
                </a:lnTo>
                <a:lnTo>
                  <a:pt x="0" y="57984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613323" y="1310677"/>
            <a:ext cx="11303544" cy="898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91"/>
              </a:lnSpc>
              <a:spcBef>
                <a:spcPct val="0"/>
              </a:spcBef>
            </a:pPr>
            <a:r>
              <a:rPr lang="en-US" sz="5283" spc="184">
                <a:solidFill>
                  <a:srgbClr val="010101"/>
                </a:solidFill>
                <a:latin typeface="Archivo Black"/>
              </a:rPr>
              <a:t>4.COMMENT MANAGEMENT: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613323" y="3083856"/>
            <a:ext cx="4950833" cy="1373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9"/>
              </a:lnSpc>
            </a:pPr>
            <a:endParaRPr dirty="0"/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Add a comment to a post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Retrieve comments for a post</a:t>
            </a:r>
          </a:p>
          <a:p>
            <a:pPr marL="428603" lvl="1" indent="-214301" algn="l">
              <a:lnSpc>
                <a:spcPts val="2739"/>
              </a:lnSpc>
              <a:buFont typeface="Arial"/>
              <a:buChar char="•"/>
            </a:pPr>
            <a:r>
              <a:rPr lang="en-US" sz="1985" spc="194" dirty="0">
                <a:solidFill>
                  <a:srgbClr val="000000"/>
                </a:solidFill>
                <a:latin typeface="Montserrat Light"/>
              </a:rPr>
              <a:t>Delete a comment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320</Words>
  <Application>Microsoft Office PowerPoint</Application>
  <PresentationFormat>Custom</PresentationFormat>
  <Paragraphs>75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Arial</vt:lpstr>
      <vt:lpstr>Montserrat Classic Bold</vt:lpstr>
      <vt:lpstr>Montserrat Light Bold</vt:lpstr>
      <vt:lpstr>Montserrat Light</vt:lpstr>
      <vt:lpstr>Archivo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Modern Professional Business Project Presentation</dc:title>
  <dc:creator>RADIT THY</dc:creator>
  <cp:lastModifiedBy>RADIT THY</cp:lastModifiedBy>
  <cp:revision>9</cp:revision>
  <dcterms:created xsi:type="dcterms:W3CDTF">2006-08-16T00:00:00Z</dcterms:created>
  <dcterms:modified xsi:type="dcterms:W3CDTF">2024-06-11T02:37:09Z</dcterms:modified>
  <dc:identifier>DAGFrU_mwsI</dc:identifier>
</cp:coreProperties>
</file>

<file path=docProps/thumbnail.jpeg>
</file>